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52" r:id="rId4"/>
  </p:sldMasterIdLst>
  <p:notesMasterIdLst>
    <p:notesMasterId r:id="rId36"/>
  </p:notesMasterIdLst>
  <p:handoutMasterIdLst>
    <p:handoutMasterId r:id="rId37"/>
  </p:handoutMasterIdLst>
  <p:sldIdLst>
    <p:sldId id="2147479516" r:id="rId5"/>
    <p:sldId id="2147479546" r:id="rId6"/>
    <p:sldId id="2142534323" r:id="rId7"/>
    <p:sldId id="2147479535" r:id="rId8"/>
    <p:sldId id="2147479530" r:id="rId9"/>
    <p:sldId id="2147479531" r:id="rId10"/>
    <p:sldId id="2147479532" r:id="rId11"/>
    <p:sldId id="2147479533" r:id="rId12"/>
    <p:sldId id="2147479547" r:id="rId13"/>
    <p:sldId id="2147479548" r:id="rId14"/>
    <p:sldId id="2147479549" r:id="rId15"/>
    <p:sldId id="2147479550" r:id="rId16"/>
    <p:sldId id="2147479556" r:id="rId17"/>
    <p:sldId id="2147479557" r:id="rId18"/>
    <p:sldId id="2147479558" r:id="rId19"/>
    <p:sldId id="2147479559" r:id="rId20"/>
    <p:sldId id="2147479552" r:id="rId21"/>
    <p:sldId id="2147479534" r:id="rId22"/>
    <p:sldId id="2147479537" r:id="rId23"/>
    <p:sldId id="2147479538" r:id="rId24"/>
    <p:sldId id="2147479563" r:id="rId25"/>
    <p:sldId id="2147479540" r:id="rId26"/>
    <p:sldId id="2147479545" r:id="rId27"/>
    <p:sldId id="2147479539" r:id="rId28"/>
    <p:sldId id="2147479542" r:id="rId29"/>
    <p:sldId id="2147479555" r:id="rId30"/>
    <p:sldId id="2147479560" r:id="rId31"/>
    <p:sldId id="2147479562" r:id="rId32"/>
    <p:sldId id="2147479561" r:id="rId33"/>
    <p:sldId id="2142534352" r:id="rId34"/>
    <p:sldId id="2142534308" r:id="rId35"/>
  </p:sldIdLst>
  <p:sldSz cx="12192000" cy="6858000"/>
  <p:notesSz cx="7010400" cy="92964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8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542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34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309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97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0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442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7721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746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6684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7610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42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0732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902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840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208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0902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09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60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0162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30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9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4494509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4450098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7679014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37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1182867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9924900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022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4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11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1731811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46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1538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919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895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7949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352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47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18940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93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43075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71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25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49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5346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733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26727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9264918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0939938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87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613188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780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387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949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645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733735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208900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22177-CA09-49EE-CAA6-BF96D5062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82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55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slideLayout" Target="../slideLayouts/slideLayout207.xml"/><Relationship Id="rId58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59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56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62.xml"/><Relationship Id="rId51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59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Relationship Id="rId57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206.xml"/><Relationship Id="rId6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  <p:sldLayoutId id="2147486913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707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  <p:sldLayoutId id="2147486864" r:id="rId12"/>
    <p:sldLayoutId id="2147486865" r:id="rId13"/>
    <p:sldLayoutId id="2147486866" r:id="rId14"/>
    <p:sldLayoutId id="2147486867" r:id="rId15"/>
    <p:sldLayoutId id="2147486868" r:id="rId16"/>
    <p:sldLayoutId id="2147486869" r:id="rId17"/>
    <p:sldLayoutId id="2147486870" r:id="rId18"/>
    <p:sldLayoutId id="2147486871" r:id="rId19"/>
    <p:sldLayoutId id="2147486872" r:id="rId20"/>
    <p:sldLayoutId id="2147486873" r:id="rId21"/>
    <p:sldLayoutId id="2147486874" r:id="rId22"/>
    <p:sldLayoutId id="2147486875" r:id="rId23"/>
    <p:sldLayoutId id="2147486876" r:id="rId24"/>
    <p:sldLayoutId id="2147486877" r:id="rId25"/>
    <p:sldLayoutId id="2147486878" r:id="rId26"/>
    <p:sldLayoutId id="2147486879" r:id="rId27"/>
    <p:sldLayoutId id="2147486880" r:id="rId28"/>
    <p:sldLayoutId id="2147486881" r:id="rId29"/>
    <p:sldLayoutId id="2147486882" r:id="rId30"/>
    <p:sldLayoutId id="2147486883" r:id="rId31"/>
    <p:sldLayoutId id="2147486884" r:id="rId32"/>
    <p:sldLayoutId id="2147486885" r:id="rId33"/>
    <p:sldLayoutId id="2147486886" r:id="rId34"/>
    <p:sldLayoutId id="2147486887" r:id="rId35"/>
    <p:sldLayoutId id="2147486888" r:id="rId36"/>
    <p:sldLayoutId id="2147486889" r:id="rId37"/>
    <p:sldLayoutId id="2147486890" r:id="rId38"/>
    <p:sldLayoutId id="2147486891" r:id="rId39"/>
    <p:sldLayoutId id="2147486892" r:id="rId40"/>
    <p:sldLayoutId id="2147486893" r:id="rId41"/>
    <p:sldLayoutId id="2147486894" r:id="rId42"/>
    <p:sldLayoutId id="2147486895" r:id="rId43"/>
    <p:sldLayoutId id="2147486896" r:id="rId44"/>
    <p:sldLayoutId id="2147486897" r:id="rId45"/>
    <p:sldLayoutId id="2147486898" r:id="rId46"/>
    <p:sldLayoutId id="2147486899" r:id="rId47"/>
    <p:sldLayoutId id="2147486900" r:id="rId48"/>
    <p:sldLayoutId id="2147486901" r:id="rId49"/>
    <p:sldLayoutId id="2147486902" r:id="rId50"/>
    <p:sldLayoutId id="2147486903" r:id="rId51"/>
    <p:sldLayoutId id="2147486904" r:id="rId52"/>
    <p:sldLayoutId id="2147486905" r:id="rId53"/>
    <p:sldLayoutId id="2147486906" r:id="rId54"/>
    <p:sldLayoutId id="2147486907" r:id="rId55"/>
    <p:sldLayoutId id="2147486908" r:id="rId56"/>
    <p:sldLayoutId id="2147486909" r:id="rId57"/>
    <p:sldLayoutId id="2147486910" r:id="rId58"/>
    <p:sldLayoutId id="2147486911" r:id="rId59"/>
    <p:sldLayoutId id="2147486912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/vscode-ibmi-testing/tree/main/examples/rpg-utils" TargetMode="External"/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github.com/IBM/ibmi-company_system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Relationship Id="rId9" Type="http://schemas.openxmlformats.org/officeDocument/2006/relationships/hyperlink" Target="https://code.visualstudio.com/docs/editor/testi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Unit Testing Made Easy in VS Code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7B504-3FCE-D418-7462-7AAAAA3D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CCEA-CBCE-8B80-01DF-95426FE638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A629A-6FE6-AE67-A532-B1385310A8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What framework did you use for IBM i testing?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D0346-0065-293A-65AD-0E222CDC77AD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76EFF41-9001-B39A-C8E1-4AEA2E4476F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AAF0BAB8-B978-5E04-7EE7-D27F9CD1ACD1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18BA4D-4ED6-10A5-BD38-37A87CB0A83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45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05850-BB46-3ED3-F62A-8B38882BD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75DAA-B67C-E20A-9F44-C52E5D3A8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FA7C3-5E53-9140-25C5-76F425FE621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CA" sz="4000" b="1">
                <a:solidFill>
                  <a:srgbClr val="000000"/>
                </a:solidFill>
                <a:latin typeface="Arial"/>
                <a:cs typeface="Arial"/>
              </a:rPr>
              <a:t>Have you used CODECOV?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97B60-5848-98B0-643E-04310882FE08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D17FBD-28DA-7A89-C4CC-74B4623B67D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77A4792B-4863-97D7-BFD6-1A339CDE3F8E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24C3B1-68A5-DFDC-8AEF-C8D9E8077F9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22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2182-3EAE-716B-8912-E118D1D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4916-8B51-500C-0343-F74AC4D0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Basics of </a:t>
            </a:r>
            <a:r>
              <a:rPr lang="en-US" sz="4500" b="1" dirty="0" err="1">
                <a:latin typeface="+mj-lt"/>
              </a:rPr>
              <a:t>RPGUnit</a:t>
            </a:r>
            <a:endParaRPr lang="en-US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7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82AF-6647-C473-2B28-12D7130D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734A-06BA-4484-4E8A-1658AA1C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Naming requirements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65F9-96A5-702C-4E8D-490FD03D5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7E8FB-D0E9-49F6-636F-9262408B238D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9CC882-6692-B45C-2DBC-B1BE3A3DA5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test case …</a:t>
            </a:r>
          </a:p>
          <a:p>
            <a:r>
              <a:rPr lang="en-US" dirty="0">
                <a:latin typeface="+mj-lt"/>
              </a:rPr>
              <a:t>is an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exported procedure</a:t>
            </a:r>
          </a:p>
          <a:p>
            <a:pPr marL="342900" marR="0" lvl="0" indent="-34290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starts with the name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test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test_getEmployeeDetail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test_getDeptDetail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testIsPalindrome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testFactorial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 test suite …</a:t>
            </a:r>
          </a:p>
          <a:p>
            <a:r>
              <a:rPr lang="en-CA" dirty="0">
                <a:latin typeface="+mj-lt"/>
              </a:rPr>
              <a:t>has no naming requirements</a:t>
            </a: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but the extension requires that …</a:t>
            </a:r>
          </a:p>
          <a:p>
            <a:r>
              <a:rPr lang="en-CA" dirty="0">
                <a:latin typeface="+mj-lt"/>
              </a:rPr>
              <a:t>local files are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test.cblle</a:t>
            </a:r>
            <a:r>
              <a:rPr lang="en-CA" dirty="0">
                <a:latin typeface="+mj-lt"/>
              </a:rPr>
              <a:t>, or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test.sqlcblle</a:t>
            </a:r>
            <a:endParaRPr lang="en-CA" dirty="0">
              <a:solidFill>
                <a:schemeClr val="accent2"/>
              </a:solidFill>
              <a:latin typeface="+mj-lt"/>
            </a:endParaRPr>
          </a:p>
          <a:p>
            <a:endParaRPr lang="en-CA" u="sng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and recommends that …</a:t>
            </a:r>
          </a:p>
          <a:p>
            <a:r>
              <a:rPr lang="en-CA" dirty="0">
                <a:latin typeface="+mj-lt"/>
              </a:rPr>
              <a:t>source members are prefixed or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_T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T_</a:t>
            </a:r>
            <a:r>
              <a:rPr lang="en-CA" dirty="0">
                <a:latin typeface="+mj-l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90758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8D6C-A1F0-844D-AF98-EBB11E96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B9DBEC1-66F2-0524-9056-A6AD34E8A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💡Add the copybook: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/include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qinclude,TESTCASE</a:t>
            </a:r>
            <a:endParaRPr lang="en-US" dirty="0">
              <a:solidFill>
                <a:schemeClr val="accent2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Assertions: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sz="1500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Utilities: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F2DF-43D7-36C0-158C-6889B468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1" y="1425896"/>
            <a:ext cx="6872748" cy="1811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D77D7-DBAD-E8FA-73E0-4AF7557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Assertions &amp; utilities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6A772-20D6-D563-4E05-FACB8817E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EA08D-AC1F-356B-B3A3-634508EB4C07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0D3EE-59CE-C75A-F590-1F264BA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1" y="3275325"/>
            <a:ext cx="6872748" cy="3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CC-4BA3-8B6F-B5C6-D04EDF7C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5EF0D7-1B5E-D91B-603A-4517F50DB6C5}"/>
              </a:ext>
            </a:extLst>
          </p:cNvPr>
          <p:cNvSpPr/>
          <p:nvPr/>
        </p:nvSpPr>
        <p:spPr>
          <a:xfrm>
            <a:off x="3762371" y="1291134"/>
            <a:ext cx="4680000" cy="4596857"/>
          </a:xfrm>
          <a:prstGeom prst="roundRect">
            <a:avLst>
              <a:gd name="adj" fmla="val 3297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421A2-A578-F661-F9ED-527DEFA9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Set up and tear down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9B69A-E1CB-B3EB-D0AC-B5D385527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A06A6-21F3-A148-AADD-3025137607B2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5C406D-D58F-D20A-11DB-0AA235CAF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686" y="1183433"/>
            <a:ext cx="3070020" cy="700857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en-US" sz="1700" dirty="0">
                <a:solidFill>
                  <a:srgbClr val="000000"/>
                </a:solidFill>
                <a:latin typeface="IBM Plex Sans"/>
              </a:rPr>
              <a:t>💡Add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the copybook: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</a:br>
            <a:r>
              <a:rPr kumimoji="0" lang="en-CA" sz="1700" b="0" i="0" u="none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/include </a:t>
            </a:r>
            <a:r>
              <a:rPr kumimoji="0" lang="en-CA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qinclude,TESTCASE</a:t>
            </a:r>
            <a:endParaRPr lang="en-CA" sz="1700" dirty="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BD42-4F9B-14AF-1F3C-83F1C944302D}"/>
              </a:ext>
            </a:extLst>
          </p:cNvPr>
          <p:cNvSpPr/>
          <p:nvPr/>
        </p:nvSpPr>
        <p:spPr>
          <a:xfrm>
            <a:off x="5202371" y="612288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RUCALLTST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792F8-7164-B84C-D6A1-89A6D8B3BC5C}"/>
              </a:ext>
            </a:extLst>
          </p:cNvPr>
          <p:cNvSpPr/>
          <p:nvPr/>
        </p:nvSpPr>
        <p:spPr>
          <a:xfrm>
            <a:off x="5172180" y="25478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setup()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159A3-C654-A5E8-65C9-E87B5BAA0E69}"/>
              </a:ext>
            </a:extLst>
          </p:cNvPr>
          <p:cNvSpPr/>
          <p:nvPr/>
        </p:nvSpPr>
        <p:spPr>
          <a:xfrm>
            <a:off x="5172180" y="342425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testWhatever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09A46B-A03F-4846-B78A-28569EB0B83F}"/>
              </a:ext>
            </a:extLst>
          </p:cNvPr>
          <p:cNvSpPr/>
          <p:nvPr/>
        </p:nvSpPr>
        <p:spPr>
          <a:xfrm>
            <a:off x="5172180" y="43007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teardown()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373129-85B3-6731-1FC9-AD92C2AFB6D6}"/>
              </a:ext>
            </a:extLst>
          </p:cNvPr>
          <p:cNvSpPr/>
          <p:nvPr/>
        </p:nvSpPr>
        <p:spPr>
          <a:xfrm>
            <a:off x="4272180" y="5177153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tearDownSuite</a:t>
            </a:r>
            <a:r>
              <a:rPr lang="en-US" sz="1200" dirty="0">
                <a:latin typeface="Arial"/>
                <a:cs typeface="Arial"/>
              </a:rPr>
              <a:t>()</a:t>
            </a:r>
            <a:endParaRPr lang="en-CA" sz="1200" dirty="0" err="1">
              <a:latin typeface="Arial"/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5EDF10-EB4B-EB86-B009-BBF2866CFC99}"/>
              </a:ext>
            </a:extLst>
          </p:cNvPr>
          <p:cNvSpPr/>
          <p:nvPr/>
        </p:nvSpPr>
        <p:spPr>
          <a:xfrm>
            <a:off x="4292192" y="1667131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setUpSuite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55D89-D68C-FD31-3907-F1A7AB91321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72180" y="30894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1F498-48BF-9BE8-06C7-DBCCB519BA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072180" y="39659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6AFA9-ECF1-7F02-5F9F-0F03BD3D15BF}"/>
              </a:ext>
            </a:extLst>
          </p:cNvPr>
          <p:cNvCxnSpPr>
            <a:cxnSpLocks/>
          </p:cNvCxnSpPr>
          <p:nvPr/>
        </p:nvCxnSpPr>
        <p:spPr>
          <a:xfrm>
            <a:off x="6072180" y="48423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17121-DB56-0CF7-8EE9-E3B3E4B6B433}"/>
              </a:ext>
            </a:extLst>
          </p:cNvPr>
          <p:cNvCxnSpPr>
            <a:cxnSpLocks/>
          </p:cNvCxnSpPr>
          <p:nvPr/>
        </p:nvCxnSpPr>
        <p:spPr>
          <a:xfrm>
            <a:off x="6092192" y="22130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3FDD5-6C32-3103-EDC5-7BC4505E8B2A}"/>
              </a:ext>
            </a:extLst>
          </p:cNvPr>
          <p:cNvCxnSpPr>
            <a:cxnSpLocks/>
          </p:cNvCxnSpPr>
          <p:nvPr/>
        </p:nvCxnSpPr>
        <p:spPr>
          <a:xfrm flipH="1">
            <a:off x="4929858" y="4988097"/>
            <a:ext cx="114232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77895CF-2E2D-152B-1B9A-3008D3FE567F}"/>
              </a:ext>
            </a:extLst>
          </p:cNvPr>
          <p:cNvSpPr/>
          <p:nvPr/>
        </p:nvSpPr>
        <p:spPr>
          <a:xfrm>
            <a:off x="5172180" y="6063556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End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2CC7B8-FB9F-A322-1D9B-9016E11BD884}"/>
              </a:ext>
            </a:extLst>
          </p:cNvPr>
          <p:cNvSpPr txBox="1"/>
          <p:nvPr/>
        </p:nvSpPr>
        <p:spPr>
          <a:xfrm>
            <a:off x="3815676" y="3489406"/>
            <a:ext cx="8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For Each Test Case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868BA-05CD-9F04-1E52-F2316F0397A5}"/>
              </a:ext>
            </a:extLst>
          </p:cNvPr>
          <p:cNvSpPr txBox="1"/>
          <p:nvPr/>
        </p:nvSpPr>
        <p:spPr>
          <a:xfrm>
            <a:off x="3815676" y="1339825"/>
            <a:ext cx="1386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Unit Test Suite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7E2010-AC7E-0E09-727C-AD002137E26F}"/>
              </a:ext>
            </a:extLst>
          </p:cNvPr>
          <p:cNvCxnSpPr>
            <a:cxnSpLocks/>
          </p:cNvCxnSpPr>
          <p:nvPr/>
        </p:nvCxnSpPr>
        <p:spPr>
          <a:xfrm>
            <a:off x="4927477" y="2338360"/>
            <a:ext cx="0" cy="266402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4A1C2C-D420-3773-0C71-54A0192A6DE3}"/>
              </a:ext>
            </a:extLst>
          </p:cNvPr>
          <p:cNvCxnSpPr>
            <a:cxnSpLocks/>
          </p:cNvCxnSpPr>
          <p:nvPr/>
        </p:nvCxnSpPr>
        <p:spPr>
          <a:xfrm flipH="1">
            <a:off x="4914930" y="2338360"/>
            <a:ext cx="11772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EB9568-B158-12B1-5709-452F66DA22E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102371" y="1153937"/>
            <a:ext cx="0" cy="513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21D355-B6FE-3A15-FAE7-C06693DFDE2C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6072180" y="5718802"/>
            <a:ext cx="0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340D99-0E9E-3E17-9410-AF256E5467D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121450" y="1533862"/>
            <a:ext cx="546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6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339-2626-B237-D6E1-016023D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07EA3E-DEF8-2007-E21B-214BCD40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Compile and execution commands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8737-C9A6-BFE0-2DDA-6F86A0590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8E9A22-D567-38BD-5FB8-CD60A35FB73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D1113-E349-501B-A089-CE8F4C9E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921868"/>
            <a:ext cx="10943303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94AB-8B7A-AA1C-5D75-903C1996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1BCA6F-40EC-05F7-F82F-939B2970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Extension Demo</a:t>
            </a:r>
          </a:p>
        </p:txBody>
      </p:sp>
    </p:spTree>
    <p:extLst>
      <p:ext uri="{BB962C8B-B14F-4D97-AF65-F5344CB8AC3E}">
        <p14:creationId xmlns:p14="http://schemas.microsoft.com/office/powerpoint/2010/main" val="9522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3BB59-3042-FE50-39B7-6859A78C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99" y="770021"/>
            <a:ext cx="6944401" cy="57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4326-647C-4573-BD2D-ADE4865D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C7AC5-168A-5848-DF1E-AA3D63F8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Agenda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60B7-7539-E1E2-6E08-EC54E3557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D4946-4523-C542-995F-87D3666B1AFA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0D80E51-419A-C1EF-0BA3-22321F03A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r>
              <a:rPr lang="en-US" dirty="0">
                <a:latin typeface="+mj-lt"/>
              </a:rPr>
              <a:t>Why Build Tooling for Unit Testing?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Basics of </a:t>
            </a:r>
            <a:r>
              <a:rPr lang="en-US" dirty="0" err="1">
                <a:latin typeface="+mj-lt"/>
              </a:rPr>
              <a:t>RPGUnit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Extension Demo</a:t>
            </a:r>
          </a:p>
          <a:p>
            <a:pPr lvl="1"/>
            <a:r>
              <a:rPr lang="en-US" dirty="0">
                <a:latin typeface="+mj-lt"/>
              </a:rPr>
              <a:t>How to write tests and generate test stubs?</a:t>
            </a:r>
          </a:p>
          <a:p>
            <a:pPr lvl="1"/>
            <a:r>
              <a:rPr lang="en-US" dirty="0">
                <a:latin typeface="+mj-lt"/>
              </a:rPr>
              <a:t>How to run tests with code coverage?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CLI Demo</a:t>
            </a:r>
          </a:p>
          <a:p>
            <a:pPr lvl="1"/>
            <a:r>
              <a:rPr lang="en-CA" dirty="0">
                <a:latin typeface="+mj-lt"/>
              </a:rPr>
              <a:t>How to run tests outside VS Code?</a:t>
            </a:r>
          </a:p>
          <a:p>
            <a:pPr lvl="1"/>
            <a:r>
              <a:rPr lang="en-CA" dirty="0">
                <a:latin typeface="+mj-lt"/>
              </a:rPr>
              <a:t>How to run tests in a CI/CD pipeline?</a:t>
            </a:r>
          </a:p>
        </p:txBody>
      </p:sp>
    </p:spTree>
    <p:extLst>
      <p:ext uri="{BB962C8B-B14F-4D97-AF65-F5344CB8AC3E}">
        <p14:creationId xmlns:p14="http://schemas.microsoft.com/office/powerpoint/2010/main" val="12145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CA22-4156-6943-62C8-381DF8E3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AC0E0-155D-C18E-201F-4C0B754E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more test stubs (preview mode)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2E94-513B-8297-7649-B8FF183B8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9C507-C56F-B774-9E33-39EAE1CE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0" y="822276"/>
            <a:ext cx="9102459" cy="54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2847-B99F-BD79-8F6A-244B520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8" y="745473"/>
            <a:ext cx="9736883" cy="57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E1292-68C5-F6D0-4DA3-8F413D2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18A34A-767B-4EAE-4CFE-DFE32323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CLI Demo</a:t>
            </a:r>
          </a:p>
        </p:txBody>
      </p:sp>
    </p:spTree>
    <p:extLst>
      <p:ext uri="{BB962C8B-B14F-4D97-AF65-F5344CB8AC3E}">
        <p14:creationId xmlns:p14="http://schemas.microsoft.com/office/powerpoint/2010/main" val="414364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4DDE-2473-8EF8-18B1-19186F03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4F0A7-6B09-F5BA-8077-D07D91F3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from a local terminal or in PASE on IBM </a:t>
            </a:r>
            <a:r>
              <a:rPr lang="en-US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1CD83-37E8-6D5B-6C11-FBE8DF362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2598D-E606-042C-2D05-27D67C9B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8" y="856648"/>
            <a:ext cx="9601483" cy="55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6AF3-2712-0257-73CD-54D4493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0AD-2F51-68F9-F5CE-EB03B3D7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and code coverage in a pipeline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DE693-C85B-5E15-2D75-FE52DE2B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08C6-A9D7-D04B-DD8F-2C3E0A8F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4" y="785587"/>
            <a:ext cx="10846092" cy="5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EB567-786F-BA6D-2945-8D19F015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18B712-26F6-AA01-0A86-BAB9179D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test and code coverage results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53ED-D3E3-BFB3-6FCF-8C34F237A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F7280-C61A-CEE2-05BD-92F9673C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68" y="837397"/>
            <a:ext cx="7017356" cy="55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Why Build Tooling for Unit Testing?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Documentation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3"/>
              </a:rPr>
              <a:t>https://codefori.github.io/docs/developing/testing/overview/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GitHub Repository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4"/>
              </a:rPr>
              <a:t>https://github.com/IBM/vscode-ibmi-testing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Sample Projects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Company System Demo		</a:t>
            </a:r>
            <a:r>
              <a:rPr lang="en-CA" sz="1600" dirty="0">
                <a:latin typeface="+mj-lt"/>
                <a:hlinkClick r:id="rId7"/>
              </a:rPr>
              <a:t>https://github.com/IBM/ibmi-company_system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RPGUTILS	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8"/>
              </a:rPr>
              <a:t>https://github.com/IBM/vscode-ibmi-testing/tree/main/examples/rpg-utils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9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654391" y="2659933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582551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825050" y="27890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7987543" y="495534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279051" y="277766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742955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825050" y="385675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279051" y="38674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742955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742956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760579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0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636499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66" y="3979284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112635" y="4111434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28" y="2901903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693728" y="3123403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37" y="3774232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696955" y="4200179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1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640987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653847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653847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16" y="2905157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174816" y="3126658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59" y="4921451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8896359" y="5276134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582551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582551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582551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742955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760631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654390" y="6061233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308684" y="1547813"/>
            <a:ext cx="451895" cy="486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308684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 flipV="1">
            <a:off x="6106436" y="3062497"/>
            <a:ext cx="424530" cy="129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2C99A4-3570-56BF-A860-7B5811CEB258}"/>
              </a:ext>
            </a:extLst>
          </p:cNvPr>
          <p:cNvSpPr/>
          <p:nvPr/>
        </p:nvSpPr>
        <p:spPr>
          <a:xfrm>
            <a:off x="789157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139F-B117-C67A-95D9-12162E57BE7C}"/>
              </a:ext>
            </a:extLst>
          </p:cNvPr>
          <p:cNvSpPr txBox="1"/>
          <p:nvPr/>
        </p:nvSpPr>
        <p:spPr>
          <a:xfrm>
            <a:off x="789157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AI Tooling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868E54-91D5-0C37-6A85-32EF6537DD0C}"/>
              </a:ext>
            </a:extLst>
          </p:cNvPr>
          <p:cNvSpPr/>
          <p:nvPr/>
        </p:nvSpPr>
        <p:spPr>
          <a:xfrm>
            <a:off x="805197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ue and purple logo&#10;&#10;AI-generated content may be incorrect.">
            <a:extLst>
              <a:ext uri="{FF2B5EF4-FFF2-40B4-BE49-F238E27FC236}">
                <a16:creationId xmlns:a16="http://schemas.microsoft.com/office/drawing/2014/main" id="{1C0554FE-A4A7-13BF-2B10-69E12B7C7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85" y="1146979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02183-BADA-D6E3-11C6-27C028CEEC04}"/>
              </a:ext>
            </a:extLst>
          </p:cNvPr>
          <p:cNvSpPr txBox="1"/>
          <p:nvPr/>
        </p:nvSpPr>
        <p:spPr>
          <a:xfrm>
            <a:off x="9007180" y="1258521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watsonx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Code Assistant for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D8DD3-589C-5B27-8EE9-95DADD8DD4EE}"/>
              </a:ext>
            </a:extLst>
          </p:cNvPr>
          <p:cNvCxnSpPr>
            <a:cxnSpLocks/>
          </p:cNvCxnSpPr>
          <p:nvPr/>
        </p:nvCxnSpPr>
        <p:spPr>
          <a:xfrm flipH="1">
            <a:off x="6150860" y="1485090"/>
            <a:ext cx="1650115" cy="64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B0EBB-765C-F2AD-C192-52FE47857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CB62D-9BEE-0BB6-E9F6-C6DBA612DD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3310A-4051-FAC2-3632-E6F3C1DD58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Have you done unit testing with IBM i before?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1F4380-4D52-5243-1D38-149521CCB1F5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433310-E0EE-73A2-1A7A-935EC8E8F96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F264CA1-1923-8E21-24EF-2F69615A7884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D262FC-564B-56A5-B502-B80EBD26211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0885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7.0.6602"/>
  <p:tag name="SLIDO_PRESENTATION_ID" val="2b0f73b2-f672-413e-8394-96c30f87fa37"/>
  <p:tag name="SLIDO_EVENT_UUID" val="f35b99a1-e4da-4c8b-a261-46cf7bd4648e"/>
  <p:tag name="SLIDO_EVENT_SECTION_UUID" val="f2c18324-7fe9-4843-82fa-9463cbda29d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Nzl9"/>
  <p:tag name="SLIDO_TYPE" val="SlidoPoll"/>
  <p:tag name="SLIDO_POLL_UUID" val="b53aa8a2-8992-4ac8-88c2-b9befde753c5"/>
  <p:tag name="SLIDO_TIMELINE" val="W3sicG9sbFF1ZXN0aW9uVXVpZCI6Ijc2YzZiMGYzLTY4MDAtNGZjNS1iZWY4LWE4Y2IyZjE3YTY2ZS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ODF9"/>
  <p:tag name="SLIDO_TYPE" val="SlidoPoll"/>
  <p:tag name="SLIDO_POLL_UUID" val="a580089c-462d-48f3-86f7-ae28215aca05"/>
  <p:tag name="SLIDO_TIMELINE" val="W3sicG9sbFF1ZXN0aW9uVXVpZCI6ImQ1ZDAwZDU0LWYzOWMtNDEzYS1hNDgxLTc4MjkwMWIyYTA0MiIsInNob3dSZXN1bHRzIjp0cnVlLCJzaG93Q29ycmVjdEFuc3dlcnMiOmZhbHNlLCJ2b3RpbmdMb2NrZWQiOmZhbHNlfV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ODJ9"/>
  <p:tag name="SLIDO_TYPE" val="SlidoPoll"/>
  <p:tag name="SLIDO_POLL_UUID" val="26bf1e9b-70df-4a2d-873d-aa982d88584c"/>
  <p:tag name="SLIDO_TIMELINE" val="W3sicG9sbFF1ZXN0aW9uVXVpZCI6ImJlMWJkMWU5LTNiZmYtNDViNy04OWI5LTZjNTU5M2M1NDE1MSIsInNob3dSZXN1bHRzIjp0cnVlLCJzaG93Q29ycmVjdEFuc3dlcnMiOmZhbHNlLCJ2b3RpbmdMb2NrZWQiOmZhbHN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2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8346</TotalTime>
  <Words>641</Words>
  <Application>Microsoft Office PowerPoint</Application>
  <PresentationFormat>Widescreen</PresentationFormat>
  <Paragraphs>156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2_2021 Layouts</vt:lpstr>
      <vt:lpstr>RPG Unit Testing Made Easy in VS Code</vt:lpstr>
      <vt:lpstr>Agenda</vt:lpstr>
      <vt:lpstr>Why Build Tooling for Unit Testing?</vt:lpstr>
      <vt:lpstr>What is missing in the VS Code stack?</vt:lpstr>
      <vt:lpstr>We did a survey…</vt:lpstr>
      <vt:lpstr>We did a survey…</vt:lpstr>
      <vt:lpstr>We did a survey…</vt:lpstr>
      <vt:lpstr>We did a survey…</vt:lpstr>
      <vt:lpstr>PowerPoint Presentation</vt:lpstr>
      <vt:lpstr>PowerPoint Presentation</vt:lpstr>
      <vt:lpstr>PowerPoint Presentation</vt:lpstr>
      <vt:lpstr>Basics of RPGUnit</vt:lpstr>
      <vt:lpstr>Naming requirements</vt:lpstr>
      <vt:lpstr>Assertions &amp; utilities</vt:lpstr>
      <vt:lpstr>Set up and tear down</vt:lpstr>
      <vt:lpstr>Compile and execution commands</vt:lpstr>
      <vt:lpstr>IBM i Testing Extension Demo</vt:lpstr>
      <vt:lpstr>Generating test stubs</vt:lpstr>
      <vt:lpstr>Generating test stubs</vt:lpstr>
      <vt:lpstr>Writing tests</vt:lpstr>
      <vt:lpstr>Generating more test stubs (preview mode)</vt:lpstr>
      <vt:lpstr>Running unit tests</vt:lpstr>
      <vt:lpstr>Viewing failures and errors</vt:lpstr>
      <vt:lpstr>Configuring tests</vt:lpstr>
      <vt:lpstr>Generating code coverage</vt:lpstr>
      <vt:lpstr>IBM i Testing CLI Demo</vt:lpstr>
      <vt:lpstr>Running tests from a local terminal or in PASE on IBM i</vt:lpstr>
      <vt:lpstr>Running tests and code coverage in a pipeline</vt:lpstr>
      <vt:lpstr>Viewing test and code coverage results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260</cp:revision>
  <dcterms:created xsi:type="dcterms:W3CDTF">2021-01-11T03:24:53Z</dcterms:created>
  <dcterms:modified xsi:type="dcterms:W3CDTF">2025-07-16T09:05:47Z</dcterms:modified>
</cp:coreProperties>
</file>